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Merriweather"/>
      <p:regular r:id="rId16"/>
    </p:embeddedFont>
    <p:embeddedFont>
      <p:font typeface="Merriweather"/>
      <p:regular r:id="rId17"/>
    </p:embeddedFont>
    <p:embeddedFont>
      <p:font typeface="Merriweather"/>
      <p:regular r:id="rId18"/>
    </p:embeddedFont>
    <p:embeddedFont>
      <p:font typeface="Merriweather"/>
      <p:regular r:id="rId19"/>
    </p:embeddedFont>
    <p:embeddedFont>
      <p:font typeface="Merriweather"/>
      <p:regular r:id="rId20"/>
    </p:embeddedFont>
    <p:embeddedFont>
      <p:font typeface="Merriweather"/>
      <p:regular r:id="rId21"/>
    </p:embeddedFont>
    <p:embeddedFont>
      <p:font typeface="Merriweather"/>
      <p:regular r:id="rId22"/>
    </p:embeddedFont>
    <p:embeddedFont>
      <p:font typeface="Merriweather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844278"/>
            <a:ext cx="7416403" cy="2313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AI-Powered Phishing &amp; Threat Intelligence Detection System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4528304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Cross-Disciplinary Project Integrating Cybersecurity, AI &amp; Data Science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3798" y="5595580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Team Members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:Abhay pratap singh , Ayush mishra , Abhitendra pratap singh , Ayush pandey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985837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Problem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3798" y="2127290"/>
            <a:ext cx="3584853" cy="3022402"/>
          </a:xfrm>
          <a:prstGeom prst="roundRect">
            <a:avLst>
              <a:gd name="adj" fmla="val 343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5855" y="2389346"/>
            <a:ext cx="30607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Phishing's Impact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125855" y="2922865"/>
            <a:ext cx="3060740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Over 90% of data breaches stem from phishing attacks worldwide.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468" y="2127290"/>
            <a:ext cx="3584853" cy="3022402"/>
          </a:xfrm>
          <a:prstGeom prst="roundRect">
            <a:avLst>
              <a:gd name="adj" fmla="val 343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57524" y="2389346"/>
            <a:ext cx="3060740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Detection Challenges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4957524" y="3308390"/>
            <a:ext cx="3060740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Rule-based filters fail against adaptive AI-driven social engineering.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3798" y="5396508"/>
            <a:ext cx="7416403" cy="1847255"/>
          </a:xfrm>
          <a:prstGeom prst="roundRect">
            <a:avLst>
              <a:gd name="adj" fmla="val 561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25855" y="5658564"/>
            <a:ext cx="3195995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Attack Sophistication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125855" y="6192083"/>
            <a:ext cx="689229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Highly personalized phishing tricks evade traditional detection methods.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6862" y="660440"/>
            <a:ext cx="6003965" cy="750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900"/>
              </a:lnSpc>
              <a:buNone/>
            </a:pPr>
            <a:r>
              <a:rPr lang="en-US" sz="4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Our Solution</a:t>
            </a:r>
            <a:endParaRPr lang="en-US" sz="4700" dirty="0"/>
          </a:p>
        </p:txBody>
      </p:sp>
      <p:sp>
        <p:nvSpPr>
          <p:cNvPr id="4" name="Shape 1"/>
          <p:cNvSpPr/>
          <p:nvPr/>
        </p:nvSpPr>
        <p:spPr>
          <a:xfrm>
            <a:off x="6326862" y="2041208"/>
            <a:ext cx="540306" cy="540306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107317" y="2041208"/>
            <a:ext cx="3001923" cy="375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Real-Time Detection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7107317" y="2560439"/>
            <a:ext cx="6682621" cy="768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Intelligent system catches phishing attempts immediately.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326862" y="3839170"/>
            <a:ext cx="540306" cy="540306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07317" y="3839170"/>
            <a:ext cx="3001923" cy="375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Advanced AI Models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7107317" y="4358402"/>
            <a:ext cx="6682621" cy="384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NLP models like BERT analyze text context deeply.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6862" y="5252918"/>
            <a:ext cx="540306" cy="540306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107317" y="5252918"/>
            <a:ext cx="3001923" cy="375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Sandbox Simulation</a:t>
            </a:r>
            <a:endParaRPr lang="en-US" sz="2350" dirty="0"/>
          </a:p>
        </p:txBody>
      </p:sp>
      <p:sp>
        <p:nvSpPr>
          <p:cNvPr id="12" name="Text 9"/>
          <p:cNvSpPr/>
          <p:nvPr/>
        </p:nvSpPr>
        <p:spPr>
          <a:xfrm>
            <a:off x="7107317" y="5772150"/>
            <a:ext cx="6682621" cy="384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Safe environment tests threats before alerting.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6326862" y="6666667"/>
            <a:ext cx="540306" cy="540306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107317" y="6666667"/>
            <a:ext cx="3001923" cy="375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Threat Scoring</a:t>
            </a:r>
            <a:endParaRPr lang="en-US" sz="2350" dirty="0"/>
          </a:p>
        </p:txBody>
      </p:sp>
      <p:sp>
        <p:nvSpPr>
          <p:cNvPr id="15" name="Text 12"/>
          <p:cNvSpPr/>
          <p:nvPr/>
        </p:nvSpPr>
        <p:spPr>
          <a:xfrm>
            <a:off x="7107317" y="7185898"/>
            <a:ext cx="6682621" cy="384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Each threat gets a severity and confidence score.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185392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Tech Stack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573661"/>
            <a:ext cx="3859768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Languages &amp; Frameworks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206002"/>
            <a:ext cx="3898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Python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687133"/>
            <a:ext cx="3898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FastAPI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5168265"/>
            <a:ext cx="3898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scikit-learn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5372576" y="357366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 Models &amp; Data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5372576" y="4206002"/>
            <a:ext cx="3898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BERT via HuggingFace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5372576" y="4687133"/>
            <a:ext cx="3898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PhishTank &amp; SpamAssassin datasets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5372576" y="5563076"/>
            <a:ext cx="3898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Kaggle email collections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9881354" y="357366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Security Measures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9881354" y="4206002"/>
            <a:ext cx="3898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Sandboxed testing environment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9881354" y="5081945"/>
            <a:ext cx="3898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Secure API endpoints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5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4553069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System Architecture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5694521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Input (email or URL) → Preprocessing → NLP Model → Threat Scoring → Output (Benign / Phishing)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3798" y="6366986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Modular pipeline enables easy future tool integration.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998702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Core Capabilities</a:t>
            </a:r>
            <a:endParaRPr lang="en-US" sz="4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3798" y="3263622"/>
            <a:ext cx="616982" cy="61698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3798" y="4127421"/>
            <a:ext cx="2947987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AI-Powered Detection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63798" y="5046464"/>
            <a:ext cx="2947987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Real-time phishing detection using BERT-based NLP models.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951" y="3263622"/>
            <a:ext cx="616982" cy="61698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81951" y="4127421"/>
            <a:ext cx="294810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Secure Sandbox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181951" y="4660940"/>
            <a:ext cx="2948107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Simulates and evaluates suspicious content safely.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223" y="3263622"/>
            <a:ext cx="616982" cy="61698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00223" y="4127421"/>
            <a:ext cx="294810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Threat Scoring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7500223" y="4660940"/>
            <a:ext cx="2948107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Confidence-based scoring engine for precise threat levels.</a:t>
            </a:r>
            <a:endParaRPr lang="en-US" sz="19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8495" y="3263622"/>
            <a:ext cx="616982" cy="61698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18495" y="4127421"/>
            <a:ext cx="294810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API Integration</a:t>
            </a:r>
            <a:endParaRPr lang="en-US" sz="2400" dirty="0"/>
          </a:p>
        </p:txBody>
      </p:sp>
      <p:sp>
        <p:nvSpPr>
          <p:cNvPr id="14" name="Text 8"/>
          <p:cNvSpPr/>
          <p:nvPr/>
        </p:nvSpPr>
        <p:spPr>
          <a:xfrm>
            <a:off x="10818495" y="4660940"/>
            <a:ext cx="2948107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Seamlessly connects with email clients, browsers, and SOCs.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765929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Competitor Analysis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3798" y="2030849"/>
            <a:ext cx="12902803" cy="4760357"/>
          </a:xfrm>
          <a:prstGeom prst="roundRect">
            <a:avLst>
              <a:gd name="adj" fmla="val 2178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79038" y="2046089"/>
            <a:ext cx="12874823" cy="110085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126212" y="2201704"/>
            <a:ext cx="1648301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Tool/Service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3275767" y="2201704"/>
            <a:ext cx="1644491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Real-Time Detection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5421511" y="2201704"/>
            <a:ext cx="1644491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AI-Based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567255" y="2201704"/>
            <a:ext cx="1644491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Sandbox Simulation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9713000" y="2201704"/>
            <a:ext cx="1644491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 Training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11858744" y="2201704"/>
            <a:ext cx="1648301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Open Source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879038" y="3146941"/>
            <a:ext cx="12874823" cy="7136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126212" y="3302556"/>
            <a:ext cx="1648301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Our Project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3275767" y="3302556"/>
            <a:ext cx="1644491" cy="402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✅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5421511" y="3302556"/>
            <a:ext cx="1644491" cy="402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✅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7567255" y="3302556"/>
            <a:ext cx="1644491" cy="402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✅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9713000" y="3302556"/>
            <a:ext cx="1644491" cy="402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✅</a:t>
            </a:r>
            <a:endParaRPr lang="en-US" sz="1900" dirty="0"/>
          </a:p>
        </p:txBody>
      </p:sp>
      <p:sp>
        <p:nvSpPr>
          <p:cNvPr id="17" name="Text 15"/>
          <p:cNvSpPr/>
          <p:nvPr/>
        </p:nvSpPr>
        <p:spPr>
          <a:xfrm>
            <a:off x="11858744" y="3302556"/>
            <a:ext cx="1648301" cy="402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✅</a:t>
            </a:r>
            <a:endParaRPr lang="en-US" sz="1900" dirty="0"/>
          </a:p>
        </p:txBody>
      </p:sp>
      <p:sp>
        <p:nvSpPr>
          <p:cNvPr id="18" name="Shape 16"/>
          <p:cNvSpPr/>
          <p:nvPr/>
        </p:nvSpPr>
        <p:spPr>
          <a:xfrm>
            <a:off x="879038" y="3860602"/>
            <a:ext cx="12874823" cy="110085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1126212" y="4016216"/>
            <a:ext cx="1648301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Google Safe Browsing</a:t>
            </a:r>
            <a:endParaRPr lang="en-US" sz="1900" dirty="0"/>
          </a:p>
        </p:txBody>
      </p:sp>
      <p:sp>
        <p:nvSpPr>
          <p:cNvPr id="20" name="Text 18"/>
          <p:cNvSpPr/>
          <p:nvPr/>
        </p:nvSpPr>
        <p:spPr>
          <a:xfrm>
            <a:off x="3275767" y="4016216"/>
            <a:ext cx="1644491" cy="402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✅</a:t>
            </a:r>
            <a:endParaRPr lang="en-US" sz="1900" dirty="0"/>
          </a:p>
        </p:txBody>
      </p:sp>
      <p:sp>
        <p:nvSpPr>
          <p:cNvPr id="21" name="Text 19"/>
          <p:cNvSpPr/>
          <p:nvPr/>
        </p:nvSpPr>
        <p:spPr>
          <a:xfrm>
            <a:off x="5421511" y="4016216"/>
            <a:ext cx="1644491" cy="402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❌</a:t>
            </a:r>
            <a:endParaRPr lang="en-US" sz="1900" dirty="0"/>
          </a:p>
        </p:txBody>
      </p:sp>
      <p:sp>
        <p:nvSpPr>
          <p:cNvPr id="22" name="Text 20"/>
          <p:cNvSpPr/>
          <p:nvPr/>
        </p:nvSpPr>
        <p:spPr>
          <a:xfrm>
            <a:off x="7567255" y="4016216"/>
            <a:ext cx="1644491" cy="402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❌</a:t>
            </a:r>
            <a:endParaRPr lang="en-US" sz="1900" dirty="0"/>
          </a:p>
        </p:txBody>
      </p:sp>
      <p:sp>
        <p:nvSpPr>
          <p:cNvPr id="23" name="Text 21"/>
          <p:cNvSpPr/>
          <p:nvPr/>
        </p:nvSpPr>
        <p:spPr>
          <a:xfrm>
            <a:off x="9713000" y="4016216"/>
            <a:ext cx="1644491" cy="402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❌</a:t>
            </a:r>
            <a:endParaRPr lang="en-US" sz="1900" dirty="0"/>
          </a:p>
        </p:txBody>
      </p:sp>
      <p:sp>
        <p:nvSpPr>
          <p:cNvPr id="24" name="Text 22"/>
          <p:cNvSpPr/>
          <p:nvPr/>
        </p:nvSpPr>
        <p:spPr>
          <a:xfrm>
            <a:off x="11858744" y="4016216"/>
            <a:ext cx="1648301" cy="402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❌</a:t>
            </a:r>
            <a:endParaRPr lang="en-US" sz="1900" dirty="0"/>
          </a:p>
        </p:txBody>
      </p:sp>
      <p:sp>
        <p:nvSpPr>
          <p:cNvPr id="25" name="Shape 23"/>
          <p:cNvSpPr/>
          <p:nvPr/>
        </p:nvSpPr>
        <p:spPr>
          <a:xfrm>
            <a:off x="879038" y="4961453"/>
            <a:ext cx="12874823" cy="110085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1126212" y="5117068"/>
            <a:ext cx="1648301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Microsoft Defender</a:t>
            </a:r>
            <a:endParaRPr lang="en-US" sz="1900" dirty="0"/>
          </a:p>
        </p:txBody>
      </p:sp>
      <p:sp>
        <p:nvSpPr>
          <p:cNvPr id="27" name="Text 25"/>
          <p:cNvSpPr/>
          <p:nvPr/>
        </p:nvSpPr>
        <p:spPr>
          <a:xfrm>
            <a:off x="3275767" y="5117068"/>
            <a:ext cx="1644491" cy="402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✅</a:t>
            </a:r>
            <a:endParaRPr lang="en-US" sz="1900" dirty="0"/>
          </a:p>
        </p:txBody>
      </p:sp>
      <p:sp>
        <p:nvSpPr>
          <p:cNvPr id="28" name="Text 26"/>
          <p:cNvSpPr/>
          <p:nvPr/>
        </p:nvSpPr>
        <p:spPr>
          <a:xfrm>
            <a:off x="5421511" y="5117068"/>
            <a:ext cx="1644491" cy="402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✅</a:t>
            </a:r>
            <a:endParaRPr lang="en-US" sz="1900" dirty="0"/>
          </a:p>
        </p:txBody>
      </p:sp>
      <p:sp>
        <p:nvSpPr>
          <p:cNvPr id="29" name="Text 27"/>
          <p:cNvSpPr/>
          <p:nvPr/>
        </p:nvSpPr>
        <p:spPr>
          <a:xfrm>
            <a:off x="7567255" y="5117068"/>
            <a:ext cx="1644491" cy="402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❌</a:t>
            </a:r>
            <a:endParaRPr lang="en-US" sz="1900" dirty="0"/>
          </a:p>
        </p:txBody>
      </p:sp>
      <p:sp>
        <p:nvSpPr>
          <p:cNvPr id="30" name="Text 28"/>
          <p:cNvSpPr/>
          <p:nvPr/>
        </p:nvSpPr>
        <p:spPr>
          <a:xfrm>
            <a:off x="9713000" y="5117068"/>
            <a:ext cx="1644491" cy="402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❌</a:t>
            </a:r>
            <a:endParaRPr lang="en-US" sz="1900" dirty="0"/>
          </a:p>
        </p:txBody>
      </p:sp>
      <p:sp>
        <p:nvSpPr>
          <p:cNvPr id="31" name="Text 29"/>
          <p:cNvSpPr/>
          <p:nvPr/>
        </p:nvSpPr>
        <p:spPr>
          <a:xfrm>
            <a:off x="11858744" y="5117068"/>
            <a:ext cx="1648301" cy="402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❌</a:t>
            </a:r>
            <a:endParaRPr lang="en-US" sz="1900" dirty="0"/>
          </a:p>
        </p:txBody>
      </p:sp>
      <p:sp>
        <p:nvSpPr>
          <p:cNvPr id="32" name="Shape 30"/>
          <p:cNvSpPr/>
          <p:nvPr/>
        </p:nvSpPr>
        <p:spPr>
          <a:xfrm>
            <a:off x="879038" y="6062305"/>
            <a:ext cx="12874823" cy="7136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3" name="Text 31"/>
          <p:cNvSpPr/>
          <p:nvPr/>
        </p:nvSpPr>
        <p:spPr>
          <a:xfrm>
            <a:off x="1126212" y="6217920"/>
            <a:ext cx="1648301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VirusTotal</a:t>
            </a:r>
            <a:endParaRPr lang="en-US" sz="1900" dirty="0"/>
          </a:p>
        </p:txBody>
      </p:sp>
      <p:sp>
        <p:nvSpPr>
          <p:cNvPr id="34" name="Text 32"/>
          <p:cNvSpPr/>
          <p:nvPr/>
        </p:nvSpPr>
        <p:spPr>
          <a:xfrm>
            <a:off x="3275767" y="6217920"/>
            <a:ext cx="1644491" cy="402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✅</a:t>
            </a:r>
            <a:endParaRPr lang="en-US" sz="1900" dirty="0"/>
          </a:p>
        </p:txBody>
      </p:sp>
      <p:sp>
        <p:nvSpPr>
          <p:cNvPr id="35" name="Text 33"/>
          <p:cNvSpPr/>
          <p:nvPr/>
        </p:nvSpPr>
        <p:spPr>
          <a:xfrm>
            <a:off x="5421511" y="6217920"/>
            <a:ext cx="1644491" cy="402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❌</a:t>
            </a:r>
            <a:endParaRPr lang="en-US" sz="1900" dirty="0"/>
          </a:p>
        </p:txBody>
      </p:sp>
      <p:sp>
        <p:nvSpPr>
          <p:cNvPr id="36" name="Text 34"/>
          <p:cNvSpPr/>
          <p:nvPr/>
        </p:nvSpPr>
        <p:spPr>
          <a:xfrm>
            <a:off x="7567255" y="6217920"/>
            <a:ext cx="1644491" cy="402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✅</a:t>
            </a:r>
            <a:endParaRPr lang="en-US" sz="1900" dirty="0"/>
          </a:p>
        </p:txBody>
      </p:sp>
      <p:sp>
        <p:nvSpPr>
          <p:cNvPr id="37" name="Text 35"/>
          <p:cNvSpPr/>
          <p:nvPr/>
        </p:nvSpPr>
        <p:spPr>
          <a:xfrm>
            <a:off x="9713000" y="6217920"/>
            <a:ext cx="1644491" cy="402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❌</a:t>
            </a:r>
            <a:endParaRPr lang="en-US" sz="1900" dirty="0"/>
          </a:p>
        </p:txBody>
      </p:sp>
      <p:sp>
        <p:nvSpPr>
          <p:cNvPr id="38" name="Text 36"/>
          <p:cNvSpPr/>
          <p:nvPr/>
        </p:nvSpPr>
        <p:spPr>
          <a:xfrm>
            <a:off x="11858744" y="6217920"/>
            <a:ext cx="1648301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Partial</a:t>
            </a:r>
            <a:endParaRPr lang="en-US" sz="1900" dirty="0"/>
          </a:p>
        </p:txBody>
      </p:sp>
      <p:sp>
        <p:nvSpPr>
          <p:cNvPr id="39" name="Text 37"/>
          <p:cNvSpPr/>
          <p:nvPr/>
        </p:nvSpPr>
        <p:spPr>
          <a:xfrm>
            <a:off x="863798" y="7068860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i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 aim to offer openness, flexibility, and adaptability for research, enterprise, and education.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0462" y="660440"/>
            <a:ext cx="6003965" cy="750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900"/>
              </a:lnSpc>
              <a:buNone/>
            </a:pPr>
            <a:r>
              <a:rPr lang="en-US" sz="4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Future Scope</a:t>
            </a:r>
            <a:endParaRPr lang="en-US" sz="4700" dirty="0"/>
          </a:p>
        </p:txBody>
      </p:sp>
      <p:sp>
        <p:nvSpPr>
          <p:cNvPr id="4" name="Shape 1"/>
          <p:cNvSpPr/>
          <p:nvPr/>
        </p:nvSpPr>
        <p:spPr>
          <a:xfrm>
            <a:off x="840462" y="2041208"/>
            <a:ext cx="540306" cy="540306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620917" y="2041208"/>
            <a:ext cx="3001923" cy="375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Browser Extension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1620917" y="2560439"/>
            <a:ext cx="6682621" cy="384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Real-time phishing alerts during web browsing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40462" y="3454956"/>
            <a:ext cx="540306" cy="540306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20917" y="3454956"/>
            <a:ext cx="3128486" cy="375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Email Security Plugin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1620917" y="3974187"/>
            <a:ext cx="6682621" cy="384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Enterprise-grade phishing protection integration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40462" y="4868704"/>
            <a:ext cx="540306" cy="540306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620917" y="4868704"/>
            <a:ext cx="3001923" cy="375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SOC Integration</a:t>
            </a:r>
            <a:endParaRPr lang="en-US" sz="2350" dirty="0"/>
          </a:p>
        </p:txBody>
      </p:sp>
      <p:sp>
        <p:nvSpPr>
          <p:cNvPr id="12" name="Text 9"/>
          <p:cNvSpPr/>
          <p:nvPr/>
        </p:nvSpPr>
        <p:spPr>
          <a:xfrm>
            <a:off x="1620917" y="5387935"/>
            <a:ext cx="6682621" cy="384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Automated threat alerts for Security Operations Centers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840462" y="6282452"/>
            <a:ext cx="540306" cy="540306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620917" y="6282452"/>
            <a:ext cx="3220998" cy="375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Simulation Dashboard</a:t>
            </a:r>
            <a:endParaRPr lang="en-US" sz="2350" dirty="0"/>
          </a:p>
        </p:txBody>
      </p:sp>
      <p:sp>
        <p:nvSpPr>
          <p:cNvPr id="15" name="Text 12"/>
          <p:cNvSpPr/>
          <p:nvPr/>
        </p:nvSpPr>
        <p:spPr>
          <a:xfrm>
            <a:off x="1620917" y="6801683"/>
            <a:ext cx="6682621" cy="768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Advanced phishing attack simulation and detailed reporting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3149203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Thank You!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4290655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 welcome your feedback, guidance, and suggestions to advance our system.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2025-04-25T14:03:53Z</dcterms:created>
  <dcterms:modified xsi:type="dcterms:W3CDTF">2025-04-25T14:03:53Z</dcterms:modified>
</cp:coreProperties>
</file>